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4" r:id="rId1"/>
  </p:sldMasterIdLst>
  <p:sldIdLst>
    <p:sldId id="256" r:id="rId2"/>
    <p:sldId id="272" r:id="rId3"/>
    <p:sldId id="257" r:id="rId4"/>
    <p:sldId id="258" r:id="rId5"/>
    <p:sldId id="259" r:id="rId6"/>
    <p:sldId id="260" r:id="rId7"/>
    <p:sldId id="271" r:id="rId8"/>
    <p:sldId id="261" r:id="rId9"/>
    <p:sldId id="263" r:id="rId10"/>
    <p:sldId id="264" r:id="rId11"/>
    <p:sldId id="275" r:id="rId12"/>
    <p:sldId id="274" r:id="rId13"/>
    <p:sldId id="265" r:id="rId14"/>
    <p:sldId id="266" r:id="rId15"/>
    <p:sldId id="267" r:id="rId16"/>
    <p:sldId id="268" r:id="rId17"/>
    <p:sldId id="273" r:id="rId18"/>
    <p:sldId id="276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75" d="100"/>
          <a:sy n="75" d="100"/>
        </p:scale>
        <p:origin x="-788" y="-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ANJALI\Anjali_Learning\Codebasics\yearlyoutput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style val="17"/>
  <c:chart>
    <c:title>
      <c:tx>
        <c:rich>
          <a:bodyPr/>
          <a:lstStyle/>
          <a:p>
            <a:pPr>
              <a:defRPr/>
            </a:pPr>
            <a:r>
              <a:rPr lang="en-US"/>
              <a:t>Gross Sales Amount for each month</a:t>
            </a:r>
          </a:p>
        </c:rich>
      </c:tx>
      <c:layout/>
    </c:title>
    <c:plotArea>
      <c:layout/>
      <c:lineChart>
        <c:grouping val="stacked"/>
        <c:ser>
          <c:idx val="0"/>
          <c:order val="0"/>
          <c:tx>
            <c:strRef>
              <c:f>yearlyoutput2!$B$1</c:f>
              <c:strCache>
                <c:ptCount val="1"/>
                <c:pt idx="0">
                  <c:v>fiscal_year_2020</c:v>
                </c:pt>
              </c:strCache>
            </c:strRef>
          </c:tx>
          <c:dLbls>
            <c:txPr>
              <a:bodyPr/>
              <a:lstStyle/>
              <a:p>
                <a:pPr>
                  <a:defRPr>
                    <a:solidFill>
                      <a:srgbClr val="FFFF00"/>
                    </a:solidFill>
                  </a:defRPr>
                </a:pPr>
                <a:endParaRPr lang="en-US"/>
              </a:p>
            </c:txPr>
            <c:dLblPos val="t"/>
            <c:showVal val="1"/>
          </c:dLbls>
          <c:cat>
            <c:strRef>
              <c:f>yearlyoutput2!$A$2:$A$13</c:f>
              <c:strCache>
                <c:ptCount val="12"/>
                <c:pt idx="0">
                  <c:v>September</c:v>
                </c:pt>
                <c:pt idx="1">
                  <c:v>October</c:v>
                </c:pt>
                <c:pt idx="2">
                  <c:v>November</c:v>
                </c:pt>
                <c:pt idx="3">
                  <c:v>December</c:v>
                </c:pt>
                <c:pt idx="4">
                  <c:v>January</c:v>
                </c:pt>
                <c:pt idx="5">
                  <c:v>February</c:v>
                </c:pt>
                <c:pt idx="6">
                  <c:v>March</c:v>
                </c:pt>
                <c:pt idx="7">
                  <c:v>April</c:v>
                </c:pt>
                <c:pt idx="8">
                  <c:v>May</c:v>
                </c:pt>
                <c:pt idx="9">
                  <c:v>June</c:v>
                </c:pt>
                <c:pt idx="10">
                  <c:v>July</c:v>
                </c:pt>
                <c:pt idx="11">
                  <c:v>August</c:v>
                </c:pt>
              </c:strCache>
            </c:strRef>
          </c:cat>
          <c:val>
            <c:numRef>
              <c:f>yearlyoutput2!$B$2:$B$13</c:f>
              <c:numCache>
                <c:formatCode>General</c:formatCode>
                <c:ptCount val="12"/>
                <c:pt idx="0">
                  <c:v>4.5</c:v>
                </c:pt>
                <c:pt idx="1">
                  <c:v>5.14</c:v>
                </c:pt>
                <c:pt idx="2">
                  <c:v>7.52</c:v>
                </c:pt>
                <c:pt idx="3">
                  <c:v>4.83</c:v>
                </c:pt>
                <c:pt idx="4">
                  <c:v>4.74</c:v>
                </c:pt>
                <c:pt idx="5">
                  <c:v>4</c:v>
                </c:pt>
                <c:pt idx="6">
                  <c:v>0.38000000000000023</c:v>
                </c:pt>
                <c:pt idx="7">
                  <c:v>0.4</c:v>
                </c:pt>
                <c:pt idx="8">
                  <c:v>0.78</c:v>
                </c:pt>
                <c:pt idx="9">
                  <c:v>1.7000000000000006</c:v>
                </c:pt>
                <c:pt idx="10">
                  <c:v>2.5499999999999998</c:v>
                </c:pt>
                <c:pt idx="11">
                  <c:v>2.79</c:v>
                </c:pt>
              </c:numCache>
            </c:numRef>
          </c:val>
        </c:ser>
        <c:ser>
          <c:idx val="1"/>
          <c:order val="1"/>
          <c:tx>
            <c:strRef>
              <c:f>yearlyoutput2!$C$1</c:f>
              <c:strCache>
                <c:ptCount val="1"/>
                <c:pt idx="0">
                  <c:v>fiscal_year_2021</c:v>
                </c:pt>
              </c:strCache>
            </c:strRef>
          </c:tx>
          <c:dLbls>
            <c:txPr>
              <a:bodyPr/>
              <a:lstStyle/>
              <a:p>
                <a:pPr>
                  <a:defRPr>
                    <a:solidFill>
                      <a:srgbClr val="FFFF00"/>
                    </a:solidFill>
                  </a:defRPr>
                </a:pPr>
                <a:endParaRPr lang="en-US"/>
              </a:p>
            </c:txPr>
            <c:dLblPos val="t"/>
            <c:showVal val="1"/>
          </c:dLbls>
          <c:cat>
            <c:strRef>
              <c:f>yearlyoutput2!$A$2:$A$13</c:f>
              <c:strCache>
                <c:ptCount val="12"/>
                <c:pt idx="0">
                  <c:v>September</c:v>
                </c:pt>
                <c:pt idx="1">
                  <c:v>October</c:v>
                </c:pt>
                <c:pt idx="2">
                  <c:v>November</c:v>
                </c:pt>
                <c:pt idx="3">
                  <c:v>December</c:v>
                </c:pt>
                <c:pt idx="4">
                  <c:v>January</c:v>
                </c:pt>
                <c:pt idx="5">
                  <c:v>February</c:v>
                </c:pt>
                <c:pt idx="6">
                  <c:v>March</c:v>
                </c:pt>
                <c:pt idx="7">
                  <c:v>April</c:v>
                </c:pt>
                <c:pt idx="8">
                  <c:v>May</c:v>
                </c:pt>
                <c:pt idx="9">
                  <c:v>June</c:v>
                </c:pt>
                <c:pt idx="10">
                  <c:v>July</c:v>
                </c:pt>
                <c:pt idx="11">
                  <c:v>August</c:v>
                </c:pt>
              </c:strCache>
            </c:strRef>
          </c:cat>
          <c:val>
            <c:numRef>
              <c:f>yearlyoutput2!$C$2:$C$13</c:f>
              <c:numCache>
                <c:formatCode>General</c:formatCode>
                <c:ptCount val="12"/>
                <c:pt idx="0">
                  <c:v>12.350000000000007</c:v>
                </c:pt>
                <c:pt idx="1">
                  <c:v>13.22</c:v>
                </c:pt>
                <c:pt idx="2">
                  <c:v>20.459999999999987</c:v>
                </c:pt>
                <c:pt idx="3">
                  <c:v>12.94</c:v>
                </c:pt>
                <c:pt idx="4">
                  <c:v>12.4</c:v>
                </c:pt>
                <c:pt idx="5">
                  <c:v>10.130000000000001</c:v>
                </c:pt>
                <c:pt idx="6">
                  <c:v>12.14</c:v>
                </c:pt>
                <c:pt idx="7">
                  <c:v>7.31</c:v>
                </c:pt>
                <c:pt idx="8">
                  <c:v>12.15</c:v>
                </c:pt>
                <c:pt idx="9">
                  <c:v>9.82</c:v>
                </c:pt>
                <c:pt idx="10">
                  <c:v>12.09</c:v>
                </c:pt>
                <c:pt idx="11">
                  <c:v>7.18</c:v>
                </c:pt>
              </c:numCache>
            </c:numRef>
          </c:val>
        </c:ser>
        <c:dLbls>
          <c:showVal val="1"/>
        </c:dLbls>
        <c:marker val="1"/>
        <c:axId val="98497664"/>
        <c:axId val="98499200"/>
      </c:lineChart>
      <c:catAx>
        <c:axId val="98497664"/>
        <c:scaling>
          <c:orientation val="minMax"/>
        </c:scaling>
        <c:axPos val="b"/>
        <c:majorTickMark val="none"/>
        <c:tickLblPos val="nextTo"/>
        <c:crossAx val="98499200"/>
        <c:crosses val="autoZero"/>
        <c:auto val="1"/>
        <c:lblAlgn val="ctr"/>
        <c:lblOffset val="100"/>
      </c:catAx>
      <c:valAx>
        <c:axId val="98499200"/>
        <c:scaling>
          <c:orientation val="minMax"/>
        </c:scaling>
        <c:delete val="1"/>
        <c:axPos val="l"/>
        <c:numFmt formatCode="General" sourceLinked="1"/>
        <c:majorTickMark val="none"/>
        <c:tickLblPos val="nextTo"/>
        <c:crossAx val="98497664"/>
        <c:crosses val="autoZero"/>
        <c:crossBetween val="between"/>
      </c:valAx>
    </c:plotArea>
    <c:legend>
      <c:legendPos val="t"/>
      <c:layout/>
    </c:legend>
    <c:plotVisOnly val="1"/>
  </c:chart>
  <c:externalData r:id="rId1"/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flipH="1">
            <a:off x="2667000" y="0"/>
            <a:ext cx="6477000" cy="6858000"/>
          </a:xfrm>
          <a:prstGeom prst="rect">
            <a:avLst/>
          </a:prstGeom>
          <a:blipFill>
            <a:blip r:embed="rId2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00000" r="50000"/>
                </a:path>
                <a:tileRect/>
              </a:gradFill>
            </a:fillOverlay>
            <a:innerShdw blurRad="63500" dist="44450" dir="10800000">
              <a:srgbClr val="000000">
                <a:alpha val="50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16200000">
            <a:off x="-762000" y="3429000"/>
            <a:ext cx="6858000" cy="0"/>
          </a:xfrm>
          <a:prstGeom prst="line">
            <a:avLst/>
          </a:prstGeom>
          <a:noFill/>
          <a:ln w="11430" cap="flat" cmpd="sng" algn="ctr">
            <a:solidFill>
              <a:schemeClr val="bg1">
                <a:shade val="9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ctrTitle"/>
          </p:nvPr>
        </p:nvSpPr>
        <p:spPr>
          <a:xfrm>
            <a:off x="3366868" y="533400"/>
            <a:ext cx="5105400" cy="2868168"/>
          </a:xfrm>
        </p:spPr>
        <p:txBody>
          <a:bodyPr lIns="45720" tIns="0" rIns="45720">
            <a:noAutofit/>
          </a:bodyPr>
          <a:lstStyle>
            <a:lvl1pPr algn="r">
              <a:defRPr sz="4200" b="1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5" name="Subtitle 24"/>
          <p:cNvSpPr>
            <a:spLocks noGrp="1"/>
          </p:cNvSpPr>
          <p:nvPr>
            <p:ph type="subTitle" idx="1"/>
          </p:nvPr>
        </p:nvSpPr>
        <p:spPr>
          <a:xfrm>
            <a:off x="3354442" y="3539864"/>
            <a:ext cx="5114778" cy="1101248"/>
          </a:xfrm>
        </p:spPr>
        <p:txBody>
          <a:bodyPr lIns="45720" tIns="0" rIns="45720" bIns="0"/>
          <a:lstStyle>
            <a:lvl1pPr marL="0" indent="0" algn="r">
              <a:buNone/>
              <a:defRPr sz="2200">
                <a:solidFill>
                  <a:srgbClr val="FFFFFF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1" name="Date Placeholder 30"/>
          <p:cNvSpPr>
            <a:spLocks noGrp="1"/>
          </p:cNvSpPr>
          <p:nvPr>
            <p:ph type="dt" sz="half" idx="10"/>
          </p:nvPr>
        </p:nvSpPr>
        <p:spPr>
          <a:xfrm>
            <a:off x="5871224" y="6557946"/>
            <a:ext cx="2002464" cy="226902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>
          <a:xfrm>
            <a:off x="2819400" y="6557946"/>
            <a:ext cx="2927722" cy="228600"/>
          </a:xfrm>
        </p:spPr>
        <p:txBody>
          <a:bodyPr/>
          <a:lstStyle>
            <a:lvl1pPr>
              <a:defRPr lang="en-US" dirty="0">
                <a:solidFill>
                  <a:srgbClr val="FFFFFF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7880884" y="6556248"/>
            <a:ext cx="588336" cy="228600"/>
          </a:xfrm>
        </p:spPr>
        <p:txBody>
          <a:bodyPr/>
          <a:lstStyle>
            <a:lvl1pPr>
              <a:defRPr lang="en-US" smtClean="0">
                <a:solidFill>
                  <a:srgbClr val="FFFFFF"/>
                </a:solidFill>
              </a:defRPr>
            </a:lvl1pPr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274955"/>
            <a:ext cx="1524000" cy="5851525"/>
          </a:xfrm>
        </p:spPr>
        <p:txBody>
          <a:bodyPr vert="eaVert" anchor="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242816" y="6557946"/>
            <a:ext cx="2002464" cy="226902"/>
          </a:xfrm>
        </p:spPr>
        <p:txBody>
          <a:bodyPr/>
          <a:lstStyle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556248"/>
            <a:ext cx="3657600" cy="228600"/>
          </a:xfrm>
        </p:spPr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254496" y="6553200"/>
            <a:ext cx="588336" cy="2286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2821837"/>
            <a:ext cx="6255488" cy="1362075"/>
          </a:xfrm>
        </p:spPr>
        <p:txBody>
          <a:bodyPr tIns="0" anchor="t"/>
          <a:lstStyle>
            <a:lvl1pPr algn="r">
              <a:buNone/>
              <a:defRPr sz="42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905000"/>
            <a:ext cx="6255488" cy="74350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24238" y="6556810"/>
            <a:ext cx="2002464" cy="226902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35358" y="6556810"/>
            <a:ext cx="2895600" cy="228600"/>
          </a:xfrm>
        </p:spPr>
        <p:txBody>
          <a:bodyPr bIns="0" anchor="b"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733952" y="6555112"/>
            <a:ext cx="588336" cy="228600"/>
          </a:xfrm>
        </p:spPr>
        <p:txBody>
          <a:bodyPr/>
          <a:lstStyle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78808" y="1600200"/>
            <a:ext cx="3520440" cy="4525963"/>
          </a:xfrm>
        </p:spPr>
        <p:txBody>
          <a:bodyPr anchor="t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178808" y="5867400"/>
            <a:ext cx="3520440" cy="457200"/>
          </a:xfrm>
          <a:noFill/>
          <a:ln w="12700" cap="flat" cmpd="sng" algn="ctr">
            <a:solidFill>
              <a:schemeClr val="tx2"/>
            </a:solidFill>
            <a:prstDash val="soli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anchor="ctr"/>
          <a:lstStyle>
            <a:lvl1pPr marL="0" indent="0" algn="ctr">
              <a:buNone/>
              <a:defRPr sz="1800" b="1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78808" y="1711840"/>
            <a:ext cx="3520440" cy="4114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42048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5897880" cy="1173480"/>
          </a:xfrm>
        </p:spPr>
        <p:txBody>
          <a:bodyPr wrap="square" anchor="b"/>
          <a:lstStyle>
            <a:lvl1pPr algn="l">
              <a:buNone/>
              <a:defRPr lang="en-US" sz="2400" baseline="0" smtClean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97416"/>
            <a:ext cx="5897880" cy="602512"/>
          </a:xfrm>
        </p:spPr>
        <p:txBody>
          <a:bodyPr rot="0" spcFirstLastPara="0" vertOverflow="overflow" horzOverflow="overflow" vert="horz" wrap="square" lIns="45720" tIns="0" rIns="0" bIns="0" numCol="1" spcCol="0" rtlCol="0" fromWordArt="0" anchor="t" anchorCtr="0" forceAA="0" compatLnSpc="1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7239000" cy="4371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 rot="21240000">
            <a:off x="597968" y="1004668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5000" dist="12700" dir="5400000" algn="t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 rot="21420000">
            <a:off x="596706" y="998816"/>
            <a:ext cx="4319527" cy="4312573"/>
          </a:xfrm>
          <a:prstGeom prst="rect">
            <a:avLst/>
          </a:prstGeom>
          <a:solidFill>
            <a:srgbClr val="FAFAFA"/>
          </a:solidFill>
          <a:ln w="1270" cap="rnd" cmpd="sng" algn="ctr">
            <a:solidFill>
              <a:srgbClr val="EAEAEA"/>
            </a:solidFill>
            <a:prstDash val="solid"/>
          </a:ln>
          <a:effectLst>
            <a:outerShdw blurRad="28000" dist="12700" dir="5400000" algn="tl" rotWithShape="0">
              <a:srgbClr val="000000">
                <a:alpha val="40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89098" y="1143000"/>
            <a:ext cx="3429000" cy="2057400"/>
          </a:xfrm>
        </p:spPr>
        <p:txBody>
          <a:bodyPr vert="horz" anchor="b"/>
          <a:lstStyle>
            <a:lvl1pPr algn="l">
              <a:buNone/>
              <a:defRPr sz="3000" b="1" baseline="0">
                <a:ln w="500">
                  <a:solidFill>
                    <a:schemeClr val="tx2">
                      <a:shade val="10000"/>
                      <a:satMod val="135000"/>
                    </a:schemeClr>
                  </a:solidFill>
                </a:ln>
                <a:gradFill>
                  <a:gsLst>
                    <a:gs pos="0">
                      <a:schemeClr val="accent4">
                        <a:tint val="13000"/>
                      </a:schemeClr>
                    </a:gs>
                    <a:gs pos="10000">
                      <a:schemeClr val="accent4">
                        <a:tint val="20000"/>
                      </a:schemeClr>
                    </a:gs>
                    <a:gs pos="49000">
                      <a:schemeClr val="accent4">
                        <a:tint val="70000"/>
                      </a:schemeClr>
                    </a:gs>
                    <a:gs pos="50000">
                      <a:schemeClr val="accent4">
                        <a:tint val="97000"/>
                      </a:schemeClr>
                    </a:gs>
                    <a:gs pos="100000">
                      <a:schemeClr val="accent4">
                        <a:tint val="20000"/>
                      </a:schemeClr>
                    </a:gs>
                  </a:gsLst>
                  <a:lin ang="5400000" scaled="1"/>
                </a:gra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89098" y="3283634"/>
            <a:ext cx="3429000" cy="1920240"/>
          </a:xfrm>
        </p:spPr>
        <p:txBody>
          <a:bodyPr rot="0" spcFirstLastPara="0" vertOverflow="overflow" horzOverflow="overflow" vert="horz" wrap="square" lIns="82296" tIns="0" rIns="0" bIns="0" numCol="1" spcCol="0" rtlCol="0" fromWordArt="0" anchor="t" anchorCtr="0" forceAA="0" compatLnSpc="1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 baseline="0">
                <a:solidFill>
                  <a:schemeClr val="tx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marL="0" marR="0" lvl="0" indent="0" algn="l" defTabSz="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SzPct val="73000"/>
              <a:buFontTx/>
              <a:buNone/>
              <a:tabLst/>
              <a:defRPr/>
            </a:pPr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idx="1"/>
          </p:nvPr>
        </p:nvSpPr>
        <p:spPr>
          <a:xfrm>
            <a:off x="663682" y="1041002"/>
            <a:ext cx="4206240" cy="4206240"/>
          </a:xfrm>
          <a:solidFill>
            <a:schemeClr val="bg2">
              <a:shade val="50000"/>
            </a:schemeClr>
          </a:solidFill>
          <a:ln w="107950">
            <a:solidFill>
              <a:srgbClr val="FFFFFF"/>
            </a:solidFill>
            <a:miter lim="800000"/>
          </a:ln>
          <a:effectLst>
            <a:outerShdw blurRad="44450" dist="3810" dir="5400000" algn="tl" rotWithShape="0">
              <a:srgbClr val="000000">
                <a:alpha val="60000"/>
              </a:srgbClr>
            </a:outerShdw>
          </a:effectLst>
          <a:scene3d>
            <a:camera prst="orthographicFront"/>
            <a:lightRig rig="threePt" dir="t"/>
          </a:scene3d>
          <a:sp3d contourW="3810"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 flipH="1">
            <a:off x="8153400" y="0"/>
            <a:ext cx="990600" cy="6858000"/>
          </a:xfrm>
          <a:prstGeom prst="rect">
            <a:avLst/>
          </a:prstGeom>
          <a:blipFill>
            <a:blip r:embed="rId13">
              <a:alphaModFix amt="43000"/>
            </a:blip>
            <a:tile tx="0" ty="0" sx="50000" sy="50000" flip="none" algn="tl"/>
          </a:blipFill>
          <a:ln w="0" cap="flat" cmpd="sng" algn="ctr">
            <a:noFill/>
            <a:prstDash val="solid"/>
          </a:ln>
          <a:effectLst>
            <a:fillOverlay blend="mult">
              <a:gradFill rotWithShape="1">
                <a:gsLst>
                  <a:gs pos="0">
                    <a:schemeClr val="tx2">
                      <a:tint val="62000"/>
                      <a:satMod val="420000"/>
                    </a:schemeClr>
                  </a:gs>
                  <a:gs pos="100000">
                    <a:schemeClr val="tx2">
                      <a:shade val="20000"/>
                      <a:satMod val="170000"/>
                    </a:schemeClr>
                  </a:gs>
                </a:gsLst>
                <a:path path="circle">
                  <a:fillToRect l="50000" t="110000" r="50000" b="-10000"/>
                </a:path>
                <a:tileRect/>
              </a:gradFill>
            </a:fillOverlay>
            <a:innerShdw blurRad="63500" dist="44450" dir="10800000">
              <a:srgbClr val="000000">
                <a:alpha val="45000"/>
              </a:srgbClr>
            </a:inn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457200" y="320040"/>
            <a:ext cx="7239000" cy="1143000"/>
          </a:xfrm>
          <a:prstGeom prst="rect">
            <a:avLst/>
          </a:prstGeom>
        </p:spPr>
        <p:txBody>
          <a:bodyPr vert="horz" lIns="45720" tIns="0" rIns="45720" bIns="0" anchor="b" anchorCtr="0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1" name="Text Placeholder 30"/>
          <p:cNvSpPr>
            <a:spLocks noGrp="1"/>
          </p:cNvSpPr>
          <p:nvPr>
            <p:ph type="body" idx="1"/>
          </p:nvPr>
        </p:nvSpPr>
        <p:spPr>
          <a:xfrm>
            <a:off x="457200" y="1609416"/>
            <a:ext cx="7239000" cy="4846320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7" name="Date Placeholder 26"/>
          <p:cNvSpPr>
            <a:spLocks noGrp="1"/>
          </p:cNvSpPr>
          <p:nvPr>
            <p:ph type="dt" sz="half" idx="2"/>
          </p:nvPr>
        </p:nvSpPr>
        <p:spPr>
          <a:xfrm>
            <a:off x="4245936" y="6557946"/>
            <a:ext cx="2002464" cy="226902"/>
          </a:xfrm>
          <a:prstGeom prst="rect">
            <a:avLst/>
          </a:prstGeom>
        </p:spPr>
        <p:txBody>
          <a:bodyPr vert="horz" tIns="0" bIns="0" anchor="b"/>
          <a:lstStyle>
            <a:lvl1pPr algn="l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fld id="{968A8B35-8091-4570-A825-2D12B44F60CE}" type="datetimeFigureOut">
              <a:rPr lang="en-US" smtClean="0"/>
              <a:pPr/>
              <a:t>2/24/2023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57200" y="6557946"/>
            <a:ext cx="3657600" cy="228600"/>
          </a:xfrm>
          <a:prstGeom prst="rect">
            <a:avLst/>
          </a:prstGeom>
        </p:spPr>
        <p:txBody>
          <a:bodyPr vert="horz" tIns="0" bIns="0" anchor="b"/>
          <a:lstStyle>
            <a:lvl1pPr algn="r" eaLnBrk="1" latinLnBrk="0" hangingPunct="1">
              <a:defRPr kumimoji="0" sz="1000">
                <a:solidFill>
                  <a:schemeClr val="tx2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4"/>
          </p:nvPr>
        </p:nvSpPr>
        <p:spPr>
          <a:xfrm>
            <a:off x="6251448" y="6556248"/>
            <a:ext cx="588336" cy="228600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100">
                <a:solidFill>
                  <a:schemeClr val="tx2"/>
                </a:solidFill>
              </a:defRPr>
            </a:lvl1pPr>
            <a:extLst/>
          </a:lstStyle>
          <a:p>
            <a:fld id="{E7CD3420-431D-48B3-A0C8-EA14BB9BCF5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txStyles>
    <p:titleStyle>
      <a:lvl1pPr algn="l" rtl="0" eaLnBrk="1" latinLnBrk="0" hangingPunct="1">
        <a:spcBef>
          <a:spcPct val="0"/>
        </a:spcBef>
        <a:buNone/>
        <a:defRPr kumimoji="0" sz="3800" b="1" kern="1200" cap="all" baseline="0">
          <a:ln w="500">
            <a:solidFill>
              <a:schemeClr val="tx2">
                <a:shade val="20000"/>
                <a:satMod val="120000"/>
              </a:schemeClr>
            </a:solidFill>
          </a:ln>
          <a:gradFill>
            <a:gsLst>
              <a:gs pos="0">
                <a:schemeClr val="accent4">
                  <a:tint val="13000"/>
                </a:schemeClr>
              </a:gs>
              <a:gs pos="10000">
                <a:schemeClr val="accent4">
                  <a:tint val="20000"/>
                </a:schemeClr>
              </a:gs>
              <a:gs pos="49000">
                <a:schemeClr val="accent4">
                  <a:tint val="70000"/>
                </a:schemeClr>
              </a:gs>
              <a:gs pos="50000">
                <a:schemeClr val="accent4">
                  <a:tint val="97000"/>
                </a:schemeClr>
              </a:gs>
              <a:gs pos="100000">
                <a:schemeClr val="accent4">
                  <a:tint val="20000"/>
                </a:schemeClr>
              </a:gs>
            </a:gsLst>
            <a:lin ang="5400000" scaled="1"/>
          </a:gradFill>
          <a:effectLst/>
          <a:latin typeface="+mj-lt"/>
          <a:ea typeface="+mj-ea"/>
          <a:cs typeface="+mj-cs"/>
        </a:defRPr>
      </a:lvl1pPr>
      <a:extLst/>
    </p:titleStyle>
    <p:bodyStyle>
      <a:lvl1pPr marL="274320" indent="-274320" algn="l" rtl="0" eaLnBrk="1" latinLnBrk="0" hangingPunct="1">
        <a:spcBef>
          <a:spcPts val="600"/>
        </a:spcBef>
        <a:buClr>
          <a:schemeClr val="tx2"/>
        </a:buClr>
        <a:buSzPct val="73000"/>
        <a:buFont typeface="Wingdings 2"/>
        <a:buChar char=""/>
        <a:defRPr kumimoji="0" sz="2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521208" indent="-228600" algn="l" rtl="0" eaLnBrk="1" latinLnBrk="0" hangingPunct="1">
        <a:spcBef>
          <a:spcPts val="500"/>
        </a:spcBef>
        <a:buClr>
          <a:schemeClr val="accent4"/>
        </a:buClr>
        <a:buSzPct val="80000"/>
        <a:buFont typeface="Wingdings 2"/>
        <a:buChar char=""/>
        <a:defRPr kumimoji="0" sz="23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2pPr>
      <a:lvl3pPr marL="758952" indent="-228600" algn="l" rtl="0" eaLnBrk="1" latinLnBrk="0" hangingPunct="1">
        <a:spcBef>
          <a:spcPts val="400"/>
        </a:spcBef>
        <a:buClr>
          <a:schemeClr val="accent4"/>
        </a:buClr>
        <a:buSzPct val="60000"/>
        <a:buFont typeface="Wingdings"/>
        <a:buChar char="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22860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"/>
        <a:defRPr kumimoji="0" sz="20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4pPr>
      <a:lvl5pPr marL="1280160" indent="-228600" algn="l" rtl="0" eaLnBrk="1" latinLnBrk="0" hangingPunct="1">
        <a:spcBef>
          <a:spcPts val="400"/>
        </a:spcBef>
        <a:buClr>
          <a:schemeClr val="accent4"/>
        </a:buClr>
        <a:buSzPct val="70000"/>
        <a:buFont typeface="Wingdings"/>
        <a:buChar char="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472184" indent="-182880" algn="l" rtl="0" eaLnBrk="1" latinLnBrk="0" hangingPunct="1">
        <a:spcBef>
          <a:spcPts val="400"/>
        </a:spcBef>
        <a:buClr>
          <a:schemeClr val="accent4"/>
        </a:buClr>
        <a:buSzPct val="80000"/>
        <a:buFont typeface="Wingdings 2"/>
        <a:buChar char=""/>
        <a:defRPr kumimoji="0" sz="1800" kern="120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6pPr>
      <a:lvl7pPr marL="1673352" indent="-182880" algn="l" rtl="0" eaLnBrk="1" latinLnBrk="0" hangingPunct="1">
        <a:spcBef>
          <a:spcPct val="20000"/>
        </a:spcBef>
        <a:buClr>
          <a:schemeClr val="accent4"/>
        </a:buClr>
        <a:buSzPct val="80000"/>
        <a:buFont typeface="Wingdings 2"/>
        <a:buChar char="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847088" indent="-182880" algn="l" rtl="0" eaLnBrk="1" latinLnBrk="0" hangingPunct="1">
        <a:spcBef>
          <a:spcPts val="300"/>
        </a:spcBef>
        <a:buClr>
          <a:schemeClr val="accent4"/>
        </a:buClr>
        <a:buSzPct val="100000"/>
        <a:buChar char="•"/>
        <a:defRPr kumimoji="0" sz="1600" kern="1200" baseline="0">
          <a:solidFill>
            <a:schemeClr val="tx1">
              <a:tint val="85000"/>
            </a:schemeClr>
          </a:solidFill>
          <a:latin typeface="+mn-lt"/>
          <a:ea typeface="+mn-ea"/>
          <a:cs typeface="+mn-cs"/>
        </a:defRPr>
      </a:lvl8pPr>
      <a:lvl9pPr marL="2057400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Wingdings"/>
        <a:buChar char="§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Consumer Goods </a:t>
            </a:r>
            <a:br>
              <a:rPr lang="en-IN" dirty="0" smtClean="0"/>
            </a:br>
            <a:r>
              <a:rPr lang="en-IN" dirty="0" smtClean="0"/>
              <a:t>-</a:t>
            </a:r>
            <a:r>
              <a:rPr lang="en-IN" dirty="0" err="1" smtClean="0"/>
              <a:t>Adhoc</a:t>
            </a:r>
            <a:r>
              <a:rPr lang="en-IN" dirty="0" smtClean="0"/>
              <a:t> </a:t>
            </a:r>
            <a:r>
              <a:rPr lang="en-IN" dirty="0" smtClean="0"/>
              <a:t>REQUESTS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4033854"/>
            <a:ext cx="7854696" cy="1752600"/>
          </a:xfrm>
        </p:spPr>
        <p:txBody>
          <a:bodyPr/>
          <a:lstStyle/>
          <a:p>
            <a:r>
              <a:rPr lang="en-IN" dirty="0" err="1" smtClean="0"/>
              <a:t>Anjali</a:t>
            </a:r>
            <a:r>
              <a:rPr lang="en-IN" dirty="0" smtClean="0"/>
              <a:t> T</a:t>
            </a:r>
          </a:p>
          <a:p>
            <a:endParaRPr lang="en-US" dirty="0"/>
          </a:p>
        </p:txBody>
      </p:sp>
      <p:pic>
        <p:nvPicPr>
          <p:cNvPr id="4" name="Picture 3" descr="AtliQ Technologies · GitHub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3870" y="285728"/>
            <a:ext cx="1447800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142844" y="2000240"/>
            <a:ext cx="2500330" cy="1200329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IN" sz="3600" dirty="0" err="1" smtClean="0"/>
              <a:t>Atliq</a:t>
            </a:r>
            <a:r>
              <a:rPr lang="en-IN" sz="3600" dirty="0" smtClean="0"/>
              <a:t> </a:t>
            </a:r>
            <a:r>
              <a:rPr lang="en-IN" sz="3600" dirty="0" err="1" smtClean="0"/>
              <a:t>Hardwares</a:t>
            </a:r>
            <a:endParaRPr lang="en-US" sz="3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58" y="142852"/>
            <a:ext cx="8572560" cy="6181748"/>
          </a:xfrm>
        </p:spPr>
        <p:txBody>
          <a:bodyPr/>
          <a:lstStyle/>
          <a:p>
            <a:r>
              <a:rPr lang="en-IN" dirty="0" smtClean="0"/>
              <a:t>Request 7:</a:t>
            </a:r>
          </a:p>
          <a:p>
            <a:pPr>
              <a:buNone/>
            </a:pPr>
            <a:r>
              <a:rPr lang="en-IN" dirty="0" smtClean="0"/>
              <a:t>  </a:t>
            </a:r>
            <a:r>
              <a:rPr lang="en-IN" sz="2000" dirty="0" smtClean="0"/>
              <a:t>Complete report of the Gross Sales Amount for the customer Atliq Exclusive for each month</a:t>
            </a:r>
          </a:p>
          <a:p>
            <a:pPr>
              <a:buNone/>
            </a:pPr>
            <a:r>
              <a:rPr lang="en-IN" dirty="0" smtClean="0"/>
              <a:t>	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5" name="Picture 4" descr="AtliQ Technologies · GitHub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/>
          <p:cNvPicPr/>
          <p:nvPr/>
        </p:nvPicPr>
        <p:blipFill>
          <a:blip r:embed="rId3"/>
          <a:srcRect l="21699" t="42763" r="54487" b="23150"/>
          <a:stretch>
            <a:fillRect/>
          </a:stretch>
        </p:blipFill>
        <p:spPr bwMode="auto">
          <a:xfrm>
            <a:off x="1214414" y="2357430"/>
            <a:ext cx="5857916" cy="33575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58" y="142852"/>
            <a:ext cx="7786742" cy="6181748"/>
          </a:xfrm>
        </p:spPr>
        <p:txBody>
          <a:bodyPr/>
          <a:lstStyle/>
          <a:p>
            <a:r>
              <a:rPr lang="en-IN" dirty="0" smtClean="0"/>
              <a:t>Request 7:</a:t>
            </a:r>
          </a:p>
          <a:p>
            <a:pPr>
              <a:buNone/>
            </a:pPr>
            <a:r>
              <a:rPr lang="en-IN" sz="2000" dirty="0" smtClean="0"/>
              <a:t>   Complete report of the Gross Sales Amount for the customer Atliq Exclusive for each month</a:t>
            </a:r>
          </a:p>
          <a:p>
            <a:pPr>
              <a:buNone/>
            </a:pPr>
            <a:endParaRPr lang="en-IN" sz="2000" dirty="0" smtClean="0"/>
          </a:p>
          <a:p>
            <a:pPr>
              <a:buNone/>
            </a:pPr>
            <a:r>
              <a:rPr lang="en-IN" dirty="0" smtClean="0"/>
              <a:t>	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10" name="Picture 9" descr="AtliQ Technologies · GitHub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4" name="Chart 13"/>
          <p:cNvGraphicFramePr/>
          <p:nvPr/>
        </p:nvGraphicFramePr>
        <p:xfrm>
          <a:off x="285720" y="2000240"/>
          <a:ext cx="7786742" cy="4286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58" y="142852"/>
            <a:ext cx="7786742" cy="6181748"/>
          </a:xfrm>
        </p:spPr>
        <p:txBody>
          <a:bodyPr>
            <a:normAutofit fontScale="70000" lnSpcReduction="20000"/>
          </a:bodyPr>
          <a:lstStyle/>
          <a:p>
            <a:r>
              <a:rPr lang="en-IN" dirty="0" smtClean="0"/>
              <a:t>Request 7:</a:t>
            </a:r>
          </a:p>
          <a:p>
            <a:endParaRPr lang="en-IN" dirty="0" smtClean="0"/>
          </a:p>
          <a:p>
            <a:pPr>
              <a:buNone/>
            </a:pPr>
            <a:r>
              <a:rPr lang="en-IN" dirty="0" smtClean="0"/>
              <a:t>   </a:t>
            </a:r>
            <a:r>
              <a:rPr lang="en-IN" dirty="0" smtClean="0"/>
              <a:t>Insights:</a:t>
            </a:r>
            <a:endParaRPr lang="en-IN" dirty="0" smtClean="0"/>
          </a:p>
          <a:p>
            <a:pPr>
              <a:buNone/>
            </a:pPr>
            <a:endParaRPr lang="en-IN" sz="2000" dirty="0" smtClean="0"/>
          </a:p>
          <a:p>
            <a:r>
              <a:rPr lang="en-IN" sz="2000" dirty="0" smtClean="0"/>
              <a:t>The customer </a:t>
            </a:r>
            <a:r>
              <a:rPr lang="en-IN" sz="2000" dirty="0" err="1" smtClean="0"/>
              <a:t>Atliq</a:t>
            </a:r>
            <a:r>
              <a:rPr lang="en-IN" sz="2000" dirty="0" smtClean="0"/>
              <a:t> Exclusive operates in the regions APAC,EU and NA</a:t>
            </a:r>
          </a:p>
          <a:p>
            <a:endParaRPr lang="en-IN" sz="2000" dirty="0" smtClean="0"/>
          </a:p>
          <a:p>
            <a:r>
              <a:rPr lang="en-IN" sz="2000" dirty="0" smtClean="0"/>
              <a:t>In the fiscal year 2020, maximum gross sales amount was received during the month of November.</a:t>
            </a:r>
          </a:p>
          <a:p>
            <a:endParaRPr lang="en-IN" sz="2000" dirty="0" smtClean="0"/>
          </a:p>
          <a:p>
            <a:r>
              <a:rPr lang="en-IN" sz="2000" dirty="0" smtClean="0"/>
              <a:t>Quarter 3 of fiscal year 2020, witnessed a steep fall in gross sales due to the pandemic.</a:t>
            </a:r>
          </a:p>
          <a:p>
            <a:endParaRPr lang="en-IN" sz="2000" dirty="0" smtClean="0"/>
          </a:p>
          <a:p>
            <a:r>
              <a:rPr lang="en-IN" sz="2000" dirty="0" smtClean="0"/>
              <a:t>Quarter 1 of fiscal year 2021 started great with the gross sale amount peaking to 20.46 million in November.</a:t>
            </a:r>
          </a:p>
          <a:p>
            <a:endParaRPr lang="en-IN" sz="2000" dirty="0" smtClean="0"/>
          </a:p>
          <a:p>
            <a:r>
              <a:rPr lang="en-IN" sz="2000" dirty="0" err="1" smtClean="0"/>
              <a:t>Atliq</a:t>
            </a:r>
            <a:r>
              <a:rPr lang="en-IN" sz="2000" dirty="0" smtClean="0"/>
              <a:t> Exclusive  have collected more gross sales amount in every month during fiscal year 2021 when compared to that in 2020.</a:t>
            </a:r>
          </a:p>
          <a:p>
            <a:endParaRPr lang="en-IN" sz="2000" dirty="0" smtClean="0"/>
          </a:p>
          <a:p>
            <a:r>
              <a:rPr lang="en-IN" sz="2000" dirty="0" smtClean="0"/>
              <a:t>In both fiscal years, the best performing month was November.</a:t>
            </a:r>
          </a:p>
          <a:p>
            <a:endParaRPr lang="en-IN" sz="2000" dirty="0" smtClean="0"/>
          </a:p>
          <a:p>
            <a:endParaRPr lang="en-IN" sz="2000" dirty="0" smtClean="0"/>
          </a:p>
          <a:p>
            <a:pPr>
              <a:buNone/>
            </a:pPr>
            <a:endParaRPr lang="en-IN" sz="2000" dirty="0" smtClean="0"/>
          </a:p>
          <a:p>
            <a:pPr>
              <a:buNone/>
            </a:pPr>
            <a:endParaRPr lang="en-IN" sz="2000" dirty="0" smtClean="0"/>
          </a:p>
          <a:p>
            <a:pPr>
              <a:buNone/>
            </a:pPr>
            <a:r>
              <a:rPr lang="en-IN" dirty="0" smtClean="0"/>
              <a:t>	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10" name="Picture 9" descr="AtliQ Technologies · GitHub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0042"/>
            <a:ext cx="8229600" cy="5824558"/>
          </a:xfrm>
        </p:spPr>
        <p:txBody>
          <a:bodyPr/>
          <a:lstStyle/>
          <a:p>
            <a:r>
              <a:rPr lang="en-IN" dirty="0" smtClean="0"/>
              <a:t>Request 8:</a:t>
            </a:r>
          </a:p>
          <a:p>
            <a:pPr>
              <a:buNone/>
            </a:pPr>
            <a:r>
              <a:rPr lang="en-IN" dirty="0" smtClean="0"/>
              <a:t>	</a:t>
            </a:r>
            <a:r>
              <a:rPr lang="en-IN" sz="2000" dirty="0" smtClean="0"/>
              <a:t>Quarter that got the maximum </a:t>
            </a:r>
            <a:r>
              <a:rPr lang="en-IN" sz="2000" dirty="0" err="1" smtClean="0"/>
              <a:t>total_sold_quantity</a:t>
            </a:r>
            <a:r>
              <a:rPr lang="en-IN" sz="2000" dirty="0" smtClean="0"/>
              <a:t> in 2021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rcRect l="7151" t="22926" r="59272" b="38642"/>
          <a:stretch>
            <a:fillRect/>
          </a:stretch>
        </p:blipFill>
        <p:spPr bwMode="auto">
          <a:xfrm>
            <a:off x="1142976" y="1643050"/>
            <a:ext cx="5715040" cy="30003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500034" y="4857760"/>
            <a:ext cx="750099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/>
              <a:t> For the fiscal year 2021, quarter 1 had the maximum sales quantity  reaching </a:t>
            </a:r>
            <a:r>
              <a:rPr lang="en-IN" dirty="0" err="1" smtClean="0"/>
              <a:t>upto</a:t>
            </a:r>
            <a:r>
              <a:rPr lang="en-IN" dirty="0" smtClean="0"/>
              <a:t> 7 Million.  </a:t>
            </a:r>
          </a:p>
          <a:p>
            <a:endParaRPr lang="en-IN" dirty="0" smtClean="0"/>
          </a:p>
          <a:p>
            <a:pPr>
              <a:buFont typeface="Arial" pitchFamily="34" charset="0"/>
              <a:buChar char="•"/>
            </a:pPr>
            <a:r>
              <a:rPr lang="en-IN" dirty="0" smtClean="0"/>
              <a:t> Q3 </a:t>
            </a:r>
            <a:r>
              <a:rPr lang="en-IN" dirty="0" smtClean="0"/>
              <a:t>performed poorly in 2021 and managed to reach a sales quantity of 2.1 million.</a:t>
            </a:r>
            <a:endParaRPr lang="en-US" dirty="0"/>
          </a:p>
        </p:txBody>
      </p:sp>
      <p:pic>
        <p:nvPicPr>
          <p:cNvPr id="8" name="Picture 7" descr="AtliQ Technologies · GitHub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8215338" cy="6253162"/>
          </a:xfrm>
        </p:spPr>
        <p:txBody>
          <a:bodyPr/>
          <a:lstStyle/>
          <a:p>
            <a:r>
              <a:rPr lang="en-IN" dirty="0" smtClean="0"/>
              <a:t>Request 9:</a:t>
            </a:r>
          </a:p>
          <a:p>
            <a:r>
              <a:rPr lang="en-IN" sz="2000" dirty="0" smtClean="0"/>
              <a:t>Channel that helped to bring more gross sales in the fiscal year 2021 and their percentage of contribution</a:t>
            </a:r>
            <a:r>
              <a:rPr lang="en-IN" dirty="0" smtClean="0"/>
              <a:t>	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rcRect l="35270" t="51657" r="36511" b="16319"/>
          <a:stretch>
            <a:fillRect/>
          </a:stretch>
        </p:blipFill>
        <p:spPr bwMode="auto">
          <a:xfrm>
            <a:off x="1500166" y="1357298"/>
            <a:ext cx="5572164" cy="357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AtliQ Technologies · GitHub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428596" y="5286388"/>
            <a:ext cx="7429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n-IN" dirty="0" smtClean="0"/>
              <a:t> Major portion of </a:t>
            </a:r>
            <a:r>
              <a:rPr lang="en-IN" dirty="0" err="1" smtClean="0"/>
              <a:t>Atliq</a:t>
            </a:r>
            <a:r>
              <a:rPr lang="en-IN" dirty="0" smtClean="0"/>
              <a:t> Hardware sales is being done through   Retailers.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0042"/>
            <a:ext cx="8229600" cy="5824558"/>
          </a:xfrm>
        </p:spPr>
        <p:txBody>
          <a:bodyPr/>
          <a:lstStyle/>
          <a:p>
            <a:r>
              <a:rPr lang="en-IN" dirty="0" smtClean="0"/>
              <a:t>Request 10:</a:t>
            </a:r>
          </a:p>
          <a:p>
            <a:pPr>
              <a:buNone/>
            </a:pPr>
            <a:r>
              <a:rPr lang="en-IN" dirty="0" smtClean="0"/>
              <a:t>	</a:t>
            </a:r>
            <a:r>
              <a:rPr lang="en-IN" sz="2000" dirty="0" smtClean="0"/>
              <a:t>Top three products in each division that have a high total sold quantity in the fiscal year 2021.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8" name="Picture 7"/>
          <p:cNvPicPr/>
          <p:nvPr/>
        </p:nvPicPr>
        <p:blipFill>
          <a:blip r:embed="rId2"/>
          <a:srcRect l="14388" t="44033" r="46261" b="28463"/>
          <a:stretch>
            <a:fillRect/>
          </a:stretch>
        </p:blipFill>
        <p:spPr bwMode="auto">
          <a:xfrm>
            <a:off x="857224" y="2214554"/>
            <a:ext cx="6858048" cy="25717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AtliQ Technologies · GitHub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0042"/>
            <a:ext cx="8229600" cy="5824558"/>
          </a:xfrm>
        </p:spPr>
        <p:txBody>
          <a:bodyPr/>
          <a:lstStyle/>
          <a:p>
            <a:pPr>
              <a:buNone/>
            </a:pPr>
            <a:r>
              <a:rPr lang="en-IN" dirty="0" smtClean="0"/>
              <a:t>	</a:t>
            </a:r>
            <a:r>
              <a:rPr lang="en-IN" sz="2000" dirty="0" smtClean="0"/>
              <a:t>Top three products in each division that have a high total sold quantity in the fiscal year 2021.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rcRect l="10000" t="22900" r="45405" b="39957"/>
          <a:stretch>
            <a:fillRect/>
          </a:stretch>
        </p:blipFill>
        <p:spPr bwMode="auto">
          <a:xfrm>
            <a:off x="857224" y="1857364"/>
            <a:ext cx="6929486" cy="3571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AtliQ Technologies · GitHub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0042"/>
            <a:ext cx="8229600" cy="5824558"/>
          </a:xfrm>
        </p:spPr>
        <p:txBody>
          <a:bodyPr/>
          <a:lstStyle/>
          <a:p>
            <a:endParaRPr lang="en-IN" sz="2000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6" name="Picture 5" descr="AtliQ Technologies · GitHub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571472" y="714356"/>
            <a:ext cx="750099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 smtClean="0"/>
              <a:t>Request 10:</a:t>
            </a:r>
          </a:p>
          <a:p>
            <a:endParaRPr lang="en-IN" dirty="0" smtClean="0"/>
          </a:p>
          <a:p>
            <a:r>
              <a:rPr lang="en-IN" dirty="0" smtClean="0"/>
              <a:t>Insights</a:t>
            </a:r>
            <a:r>
              <a:rPr lang="en-IN" dirty="0" smtClean="0"/>
              <a:t>:</a:t>
            </a:r>
          </a:p>
          <a:p>
            <a:endParaRPr lang="en-IN" dirty="0" smtClean="0"/>
          </a:p>
          <a:p>
            <a:pPr algn="just">
              <a:buFont typeface="Arial" pitchFamily="34" charset="0"/>
              <a:buChar char="•"/>
            </a:pPr>
            <a:r>
              <a:rPr lang="en-IN" dirty="0" smtClean="0"/>
              <a:t> In the N&amp;S division, USB flash drives are the best sellers</a:t>
            </a:r>
            <a:r>
              <a:rPr lang="en-IN" dirty="0" smtClean="0"/>
              <a:t>. With low manufacturing cost and good sales these products </a:t>
            </a:r>
            <a:r>
              <a:rPr lang="en-IN" dirty="0" smtClean="0"/>
              <a:t>are </a:t>
            </a:r>
            <a:r>
              <a:rPr lang="en-IN" dirty="0" smtClean="0"/>
              <a:t>contributing well to the company revenue.</a:t>
            </a:r>
            <a:endParaRPr lang="en-IN" dirty="0" smtClean="0"/>
          </a:p>
          <a:p>
            <a:pPr algn="just">
              <a:buFont typeface="Arial" pitchFamily="34" charset="0"/>
              <a:buChar char="•"/>
            </a:pPr>
            <a:endParaRPr lang="en-IN" dirty="0" smtClean="0"/>
          </a:p>
          <a:p>
            <a:pPr algn="just">
              <a:buFont typeface="Arial" pitchFamily="34" charset="0"/>
              <a:buChar char="•"/>
            </a:pPr>
            <a:r>
              <a:rPr lang="en-IN" dirty="0" smtClean="0"/>
              <a:t> In the P&amp;A division, the best sellers are </a:t>
            </a:r>
            <a:r>
              <a:rPr lang="en-IN" dirty="0" smtClean="0"/>
              <a:t>different </a:t>
            </a:r>
            <a:r>
              <a:rPr lang="en-IN" dirty="0" smtClean="0"/>
              <a:t>variants from Mouse category</a:t>
            </a:r>
            <a:r>
              <a:rPr lang="en-IN" dirty="0" smtClean="0"/>
              <a:t>. With good demand and low manufacturing costs, the products </a:t>
            </a:r>
            <a:r>
              <a:rPr lang="en-IN" dirty="0" smtClean="0"/>
              <a:t>are </a:t>
            </a:r>
            <a:r>
              <a:rPr lang="en-IN" dirty="0" smtClean="0"/>
              <a:t>performing well in the market.</a:t>
            </a:r>
            <a:endParaRPr lang="en-IN" dirty="0" smtClean="0"/>
          </a:p>
          <a:p>
            <a:pPr algn="just">
              <a:buFont typeface="Arial" pitchFamily="34" charset="0"/>
              <a:buChar char="•"/>
            </a:pPr>
            <a:endParaRPr lang="en-IN" dirty="0" smtClean="0"/>
          </a:p>
          <a:p>
            <a:pPr algn="just">
              <a:buFont typeface="Arial" pitchFamily="34" charset="0"/>
              <a:buChar char="•"/>
            </a:pPr>
            <a:r>
              <a:rPr lang="en-IN" dirty="0" smtClean="0"/>
              <a:t> In the Notebook division, the best seller is the Personal laptop category</a:t>
            </a:r>
            <a:r>
              <a:rPr lang="en-IN" dirty="0" smtClean="0"/>
              <a:t>. There is a need to improve sales through more effective marketing strategies in this division. As the manufacturing cost for the products in this divisio</a:t>
            </a:r>
            <a:r>
              <a:rPr lang="en-IN" dirty="0" smtClean="0"/>
              <a:t>n is high, drop in sales will affect company profits.</a:t>
            </a:r>
            <a:endParaRPr lang="en-IN" dirty="0" smtClean="0"/>
          </a:p>
          <a:p>
            <a:pPr>
              <a:buFont typeface="Arial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0042"/>
            <a:ext cx="8229600" cy="5824558"/>
          </a:xfrm>
        </p:spPr>
        <p:txBody>
          <a:bodyPr/>
          <a:lstStyle/>
          <a:p>
            <a:endParaRPr lang="en-IN" sz="2000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6" name="Picture 5" descr="AtliQ Technologies · GitHub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571472" y="2857496"/>
            <a:ext cx="75009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5400" dirty="0" smtClean="0"/>
              <a:t>THANK YOU</a:t>
            </a:r>
            <a:endParaRPr lang="en-US" sz="5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44" y="142852"/>
            <a:ext cx="8001056" cy="6181748"/>
          </a:xfrm>
        </p:spPr>
        <p:txBody>
          <a:bodyPr/>
          <a:lstStyle/>
          <a:p>
            <a:pPr>
              <a:buNone/>
            </a:pPr>
            <a:endParaRPr lang="en-IN" dirty="0" smtClean="0"/>
          </a:p>
          <a:p>
            <a:pPr algn="just">
              <a:buNone/>
            </a:pPr>
            <a:r>
              <a:rPr lang="en-IN" dirty="0" smtClean="0"/>
              <a:t>	</a:t>
            </a:r>
          </a:p>
          <a:p>
            <a:pPr algn="ctr">
              <a:buNone/>
            </a:pPr>
            <a:r>
              <a:rPr lang="en-IN" dirty="0" smtClean="0"/>
              <a:t>	</a:t>
            </a:r>
            <a:r>
              <a:rPr lang="en-IN" sz="2800" dirty="0" smtClean="0"/>
              <a:t>INTRODUCTION</a:t>
            </a:r>
          </a:p>
          <a:p>
            <a:pPr algn="just"/>
            <a:r>
              <a:rPr lang="en-IN" dirty="0" smtClean="0"/>
              <a:t>	</a:t>
            </a:r>
            <a:r>
              <a:rPr lang="en-IN" sz="2000" dirty="0" err="1" smtClean="0"/>
              <a:t>Atliq</a:t>
            </a:r>
            <a:r>
              <a:rPr lang="en-IN" sz="2000" dirty="0" smtClean="0"/>
              <a:t> </a:t>
            </a:r>
            <a:r>
              <a:rPr lang="en-IN" sz="2000" dirty="0" err="1" smtClean="0"/>
              <a:t>Hardwares</a:t>
            </a:r>
            <a:r>
              <a:rPr lang="en-IN" sz="2000" dirty="0" smtClean="0"/>
              <a:t> </a:t>
            </a:r>
            <a:r>
              <a:rPr lang="en-IN" sz="2000" dirty="0" smtClean="0"/>
              <a:t>is one among the leading computer hardware manufacturers in India expanded all over the world in four regions,	viz. APAC,EU,NA and LATAM</a:t>
            </a:r>
          </a:p>
          <a:p>
            <a:pPr algn="just"/>
            <a:endParaRPr lang="en-IN" sz="2000" dirty="0" smtClean="0"/>
          </a:p>
          <a:p>
            <a:pPr algn="just"/>
            <a:r>
              <a:rPr lang="en-IN" sz="2000" dirty="0" err="1" smtClean="0"/>
              <a:t>Atliq</a:t>
            </a:r>
            <a:r>
              <a:rPr lang="en-IN" sz="2000" dirty="0" smtClean="0"/>
              <a:t> Hardware offers products in three divisions; Network and Storage, Peripherals and Accessories and Personal Computers.  </a:t>
            </a:r>
          </a:p>
          <a:p>
            <a:pPr algn="just">
              <a:buNone/>
            </a:pPr>
            <a:endParaRPr lang="en-IN" sz="2000" dirty="0" smtClean="0"/>
          </a:p>
          <a:p>
            <a:pPr algn="just">
              <a:buNone/>
            </a:pPr>
            <a:endParaRPr lang="en-IN" sz="2000" dirty="0" smtClean="0"/>
          </a:p>
          <a:p>
            <a:pPr algn="just"/>
            <a:r>
              <a:rPr lang="en-IN" sz="2000" dirty="0" smtClean="0"/>
              <a:t>	The presentation is aimed at answering the 10 </a:t>
            </a:r>
            <a:r>
              <a:rPr lang="en-IN" sz="2000" dirty="0" err="1" smtClean="0"/>
              <a:t>adhoc</a:t>
            </a:r>
            <a:r>
              <a:rPr lang="en-IN" sz="2000" dirty="0" smtClean="0"/>
              <a:t>-requests put forward by the management that would help in  taking strategic data driven decisions.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5" name="Picture 4" descr="AtliQ Technologies · GitHub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44" y="142852"/>
            <a:ext cx="8001056" cy="6181748"/>
          </a:xfrm>
        </p:spPr>
        <p:txBody>
          <a:bodyPr/>
          <a:lstStyle/>
          <a:p>
            <a:r>
              <a:rPr lang="en-IN" dirty="0" smtClean="0"/>
              <a:t>Request 1:</a:t>
            </a:r>
          </a:p>
          <a:p>
            <a:pPr>
              <a:buNone/>
            </a:pPr>
            <a:r>
              <a:rPr lang="en-IN" dirty="0" smtClean="0"/>
              <a:t>	</a:t>
            </a:r>
            <a:r>
              <a:rPr lang="en-IN" sz="2000" dirty="0" smtClean="0"/>
              <a:t>List of markets in which Atliq Exclusive operates its business in  the APAC region.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rcRect l="12828" t="51750" r="78308" b="20559"/>
          <a:stretch>
            <a:fillRect/>
          </a:stretch>
        </p:blipFill>
        <p:spPr bwMode="auto">
          <a:xfrm>
            <a:off x="500034" y="1649314"/>
            <a:ext cx="1285884" cy="21368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/>
          <p:nvPr/>
        </p:nvPicPr>
        <p:blipFill>
          <a:blip r:embed="rId3"/>
          <a:srcRect l="3836" t="24950" r="47293" b="17166"/>
          <a:stretch>
            <a:fillRect/>
          </a:stretch>
        </p:blipFill>
        <p:spPr bwMode="auto">
          <a:xfrm>
            <a:off x="1857356" y="1643050"/>
            <a:ext cx="6000792" cy="44291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AtliQ Technologies · GitHub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44" y="142852"/>
            <a:ext cx="9001156" cy="6181748"/>
          </a:xfrm>
        </p:spPr>
        <p:txBody>
          <a:bodyPr/>
          <a:lstStyle/>
          <a:p>
            <a:r>
              <a:rPr lang="en-IN" dirty="0" smtClean="0"/>
              <a:t>Request 2:</a:t>
            </a:r>
          </a:p>
          <a:p>
            <a:pPr>
              <a:buNone/>
            </a:pPr>
            <a:r>
              <a:rPr lang="en-IN" dirty="0" smtClean="0"/>
              <a:t>	</a:t>
            </a:r>
            <a:r>
              <a:rPr lang="en-IN" sz="2000" dirty="0" smtClean="0"/>
              <a:t>Percentage of unique product increase in 2021 v/s 2020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rcRect l="12709" t="51982" r="58008" b="38915"/>
          <a:stretch>
            <a:fillRect/>
          </a:stretch>
        </p:blipFill>
        <p:spPr bwMode="auto">
          <a:xfrm>
            <a:off x="2357422" y="1214422"/>
            <a:ext cx="3634666" cy="714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214282" y="5354437"/>
            <a:ext cx="78581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/>
              <a:t> There is an increase of 36.33% in sale of unique products in the fiscal year 2021 as compared to 2020.</a:t>
            </a: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3"/>
          <a:srcRect l="7766" t="22806" r="62253" b="46489"/>
          <a:stretch>
            <a:fillRect/>
          </a:stretch>
        </p:blipFill>
        <p:spPr bwMode="auto">
          <a:xfrm>
            <a:off x="1285852" y="2000240"/>
            <a:ext cx="6072230" cy="321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AtliQ Technologies · GitHub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5720" y="214290"/>
            <a:ext cx="8715436" cy="6110310"/>
          </a:xfrm>
        </p:spPr>
        <p:txBody>
          <a:bodyPr/>
          <a:lstStyle/>
          <a:p>
            <a:r>
              <a:rPr lang="en-IN" dirty="0" smtClean="0"/>
              <a:t>Request 3:</a:t>
            </a:r>
          </a:p>
          <a:p>
            <a:pPr>
              <a:buNone/>
            </a:pPr>
            <a:r>
              <a:rPr lang="en-IN" dirty="0" smtClean="0"/>
              <a:t>	</a:t>
            </a:r>
            <a:r>
              <a:rPr lang="en-IN" sz="2000" dirty="0" smtClean="0"/>
              <a:t>All the unique product counts for each segment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/>
          <a:srcRect l="21361" t="42315" r="63968" b="39067"/>
          <a:stretch>
            <a:fillRect/>
          </a:stretch>
        </p:blipFill>
        <p:spPr bwMode="auto">
          <a:xfrm>
            <a:off x="142876" y="1214422"/>
            <a:ext cx="2143108" cy="12858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42844" y="4429132"/>
            <a:ext cx="80010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/>
              <a:t> Atliq hardware has the most number of products in Notebook followed by  Accessories and  Peripherals segments.</a:t>
            </a:r>
          </a:p>
          <a:p>
            <a:pPr>
              <a:buFont typeface="Arial" pitchFamily="34" charset="0"/>
              <a:buChar char="•"/>
            </a:pPr>
            <a:endParaRPr lang="en-IN" dirty="0" smtClean="0"/>
          </a:p>
          <a:p>
            <a:pPr>
              <a:buFont typeface="Arial" pitchFamily="34" charset="0"/>
              <a:buChar char="•"/>
            </a:pPr>
            <a:r>
              <a:rPr lang="en-IN" dirty="0" smtClean="0"/>
              <a:t> Then comes Desktop and Storage categories.</a:t>
            </a:r>
          </a:p>
          <a:p>
            <a:pPr>
              <a:buFont typeface="Arial" pitchFamily="34" charset="0"/>
              <a:buChar char="•"/>
            </a:pPr>
            <a:endParaRPr lang="en-IN" dirty="0" smtClean="0"/>
          </a:p>
          <a:p>
            <a:pPr>
              <a:buFont typeface="Arial" pitchFamily="34" charset="0"/>
              <a:buChar char="•"/>
            </a:pPr>
            <a:r>
              <a:rPr lang="en-IN" dirty="0" smtClean="0"/>
              <a:t> The company currently offer very few products in the Networking segment</a:t>
            </a:r>
          </a:p>
          <a:p>
            <a:pPr>
              <a:buFont typeface="Arial" pitchFamily="34" charset="0"/>
              <a:buChar char="•"/>
            </a:pP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3"/>
          <a:srcRect l="38626" t="22841" r="25970" b="44592"/>
          <a:stretch>
            <a:fillRect/>
          </a:stretch>
        </p:blipFill>
        <p:spPr bwMode="auto">
          <a:xfrm>
            <a:off x="2357422" y="1214422"/>
            <a:ext cx="5500726" cy="32147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AtliQ Technologies · GitHub"/>
          <p:cNvPicPr/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44" y="0"/>
            <a:ext cx="8072494" cy="6324600"/>
          </a:xfrm>
        </p:spPr>
        <p:txBody>
          <a:bodyPr/>
          <a:lstStyle/>
          <a:p>
            <a:r>
              <a:rPr lang="en-IN" sz="2000" dirty="0" smtClean="0"/>
              <a:t>Request 4:</a:t>
            </a:r>
          </a:p>
          <a:p>
            <a:pPr>
              <a:buNone/>
            </a:pPr>
            <a:r>
              <a:rPr lang="en-IN" sz="2000" dirty="0" smtClean="0"/>
              <a:t>	Which segment had the most increase in unique products in 2021 </a:t>
            </a:r>
            <a:r>
              <a:rPr lang="en-IN" sz="2000" dirty="0" err="1" smtClean="0"/>
              <a:t>vs</a:t>
            </a:r>
            <a:r>
              <a:rPr lang="en-IN" sz="2000" dirty="0" smtClean="0"/>
              <a:t> 2020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28596" y="4863124"/>
            <a:ext cx="78581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/>
              <a:t> In fiscal year 2021, 34 more unique products as compared to 2020 were sold  in Accessories segment.</a:t>
            </a:r>
          </a:p>
          <a:p>
            <a:endParaRPr lang="en-IN" dirty="0" smtClean="0"/>
          </a:p>
          <a:p>
            <a:pPr>
              <a:buFont typeface="Arial" pitchFamily="34" charset="0"/>
              <a:buChar char="•"/>
            </a:pPr>
            <a:r>
              <a:rPr lang="en-IN" dirty="0" smtClean="0"/>
              <a:t>In fiscal year 2021, sales happened for all the nine products available in Networking segment.</a:t>
            </a:r>
          </a:p>
          <a:p>
            <a:endParaRPr lang="en-US" dirty="0"/>
          </a:p>
        </p:txBody>
      </p:sp>
      <p:pic>
        <p:nvPicPr>
          <p:cNvPr id="7" name="Picture 6"/>
          <p:cNvPicPr/>
          <p:nvPr/>
        </p:nvPicPr>
        <p:blipFill>
          <a:blip r:embed="rId2"/>
          <a:srcRect l="32760" t="50058" r="25597" b="11867"/>
          <a:stretch>
            <a:fillRect/>
          </a:stretch>
        </p:blipFill>
        <p:spPr bwMode="auto">
          <a:xfrm>
            <a:off x="642910" y="1214422"/>
            <a:ext cx="7000924" cy="34290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AtliQ Technologies · GitHub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Rectangle 5"/>
          <p:cNvSpPr/>
          <p:nvPr/>
        </p:nvSpPr>
        <p:spPr>
          <a:xfrm>
            <a:off x="785786" y="2428868"/>
            <a:ext cx="785818" cy="21431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844" y="0"/>
            <a:ext cx="8072494" cy="6324600"/>
          </a:xfrm>
        </p:spPr>
        <p:txBody>
          <a:bodyPr/>
          <a:lstStyle/>
          <a:p>
            <a:r>
              <a:rPr lang="en-IN" sz="2000" dirty="0" smtClean="0"/>
              <a:t>Insights:</a:t>
            </a:r>
          </a:p>
          <a:p>
            <a:endParaRPr lang="en-IN" sz="2000" dirty="0" smtClean="0"/>
          </a:p>
          <a:p>
            <a:pPr>
              <a:buNone/>
            </a:pPr>
            <a:r>
              <a:rPr lang="en-IN" sz="2000" dirty="0" smtClean="0"/>
              <a:t>	</a:t>
            </a:r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28596" y="500042"/>
            <a:ext cx="764386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 smtClean="0"/>
          </a:p>
          <a:p>
            <a:pPr>
              <a:buFont typeface="Arial" pitchFamily="34" charset="0"/>
              <a:buChar char="•"/>
            </a:pPr>
            <a:r>
              <a:rPr lang="en-IN" dirty="0" smtClean="0"/>
              <a:t>  </a:t>
            </a:r>
            <a:r>
              <a:rPr lang="en-IN" dirty="0" err="1" smtClean="0"/>
              <a:t>Atliq</a:t>
            </a:r>
            <a:r>
              <a:rPr lang="en-IN" dirty="0" smtClean="0"/>
              <a:t> Hardware offers only 9 products in the  Networking segment.   However all nine were in demand during the fiscal year 2021. </a:t>
            </a:r>
          </a:p>
          <a:p>
            <a:pPr>
              <a:buFont typeface="Arial" pitchFamily="34" charset="0"/>
              <a:buChar char="•"/>
            </a:pPr>
            <a:endParaRPr lang="en-IN" dirty="0" smtClean="0"/>
          </a:p>
          <a:p>
            <a:pPr>
              <a:buFont typeface="Arial" pitchFamily="34" charset="0"/>
              <a:buChar char="•"/>
            </a:pPr>
            <a:r>
              <a:rPr lang="en-IN" dirty="0" smtClean="0"/>
              <a:t> Data shows that 13 products from Peripherals, Accessories and Notebook </a:t>
            </a:r>
            <a:r>
              <a:rPr lang="en-IN" dirty="0" smtClean="0"/>
              <a:t>segments were </a:t>
            </a:r>
            <a:r>
              <a:rPr lang="en-IN" dirty="0" smtClean="0"/>
              <a:t>not made available for sales in fiscal Year 2021. </a:t>
            </a:r>
          </a:p>
          <a:p>
            <a:pPr>
              <a:buFont typeface="Arial" pitchFamily="34" charset="0"/>
              <a:buChar char="•"/>
            </a:pPr>
            <a:endParaRPr lang="en-IN" dirty="0" smtClean="0"/>
          </a:p>
          <a:p>
            <a:pPr>
              <a:buFont typeface="Arial" pitchFamily="34" charset="0"/>
              <a:buChar char="•"/>
            </a:pPr>
            <a:r>
              <a:rPr lang="en-IN" dirty="0" smtClean="0"/>
              <a:t> </a:t>
            </a:r>
            <a:r>
              <a:rPr lang="en-IN" dirty="0" err="1" smtClean="0"/>
              <a:t>Atliq</a:t>
            </a:r>
            <a:r>
              <a:rPr lang="en-IN" dirty="0" smtClean="0"/>
              <a:t> Hardware product line includes 50 more unique products in pipeline and it shows the company has planned well for introducing new products in the coming fiscal year.</a:t>
            </a:r>
          </a:p>
          <a:p>
            <a:pPr>
              <a:buFont typeface="Arial" pitchFamily="34" charset="0"/>
              <a:buChar char="•"/>
            </a:pPr>
            <a:endParaRPr lang="en-IN" dirty="0" smtClean="0"/>
          </a:p>
          <a:p>
            <a:pPr>
              <a:buFont typeface="Arial" pitchFamily="34" charset="0"/>
              <a:buChar char="•"/>
            </a:pPr>
            <a:r>
              <a:rPr lang="en-IN" dirty="0" smtClean="0"/>
              <a:t> New products are planned in Accessories , Notebook, Desktop and Storage segments in Standard and Premium variants considering </a:t>
            </a:r>
            <a:r>
              <a:rPr lang="en-IN" dirty="0" smtClean="0"/>
              <a:t>the interests of all </a:t>
            </a:r>
            <a:r>
              <a:rPr lang="en-IN" dirty="0" smtClean="0"/>
              <a:t>types of consumers.</a:t>
            </a:r>
          </a:p>
          <a:p>
            <a:pPr>
              <a:buFont typeface="Arial" pitchFamily="34" charset="0"/>
              <a:buChar char="•"/>
            </a:pPr>
            <a:endParaRPr lang="en-IN" dirty="0" smtClean="0"/>
          </a:p>
          <a:p>
            <a:pPr>
              <a:buFont typeface="Arial" pitchFamily="34" charset="0"/>
              <a:buChar char="•"/>
            </a:pPr>
            <a:endParaRPr lang="en-IN" dirty="0" smtClean="0"/>
          </a:p>
          <a:p>
            <a:pPr>
              <a:buFont typeface="Arial" pitchFamily="34" charset="0"/>
              <a:buChar char="•"/>
            </a:pPr>
            <a:endParaRPr lang="en-IN" dirty="0" smtClean="0"/>
          </a:p>
          <a:p>
            <a:pPr>
              <a:buFont typeface="Arial" pitchFamily="34" charset="0"/>
              <a:buChar char="•"/>
            </a:pPr>
            <a:endParaRPr lang="en-US" dirty="0"/>
          </a:p>
        </p:txBody>
      </p:sp>
      <p:pic>
        <p:nvPicPr>
          <p:cNvPr id="8" name="Picture 7" descr="AtliQ Technologies · GitHub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00042"/>
            <a:ext cx="8229600" cy="5824558"/>
          </a:xfrm>
        </p:spPr>
        <p:txBody>
          <a:bodyPr/>
          <a:lstStyle/>
          <a:p>
            <a:r>
              <a:rPr lang="en-IN" dirty="0" smtClean="0"/>
              <a:t>Request 5:</a:t>
            </a:r>
          </a:p>
          <a:p>
            <a:pPr>
              <a:buNone/>
            </a:pPr>
            <a:r>
              <a:rPr lang="en-IN" dirty="0" smtClean="0"/>
              <a:t>	</a:t>
            </a:r>
            <a:r>
              <a:rPr lang="en-IN" sz="2000" dirty="0" smtClean="0"/>
              <a:t>Products with highest and lowest manufacturing costs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rcRect l="3584" t="31934" r="67788" b="57546"/>
          <a:stretch>
            <a:fillRect/>
          </a:stretch>
        </p:blipFill>
        <p:spPr bwMode="auto">
          <a:xfrm>
            <a:off x="1785918" y="1928802"/>
            <a:ext cx="4714908" cy="150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28596" y="3857628"/>
            <a:ext cx="75724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IN" dirty="0" smtClean="0"/>
              <a:t> The  product AQ Master  has the lowest manufacturing cost of 0.8920.  This is a wired mouse of Standard variant.</a:t>
            </a:r>
          </a:p>
          <a:p>
            <a:endParaRPr lang="en-IN" dirty="0" smtClean="0"/>
          </a:p>
          <a:p>
            <a:pPr>
              <a:buFont typeface="Arial" pitchFamily="34" charset="0"/>
              <a:buChar char="•"/>
            </a:pPr>
            <a:r>
              <a:rPr lang="en-IN" dirty="0" smtClean="0"/>
              <a:t> The product AQ HOME Allin1  has the highest manufacturing cost of 240.5364. This is a personal desktop of Plus 3 variant</a:t>
            </a:r>
          </a:p>
          <a:p>
            <a:endParaRPr lang="en-IN" dirty="0" smtClean="0"/>
          </a:p>
          <a:p>
            <a:endParaRPr lang="en-US" dirty="0"/>
          </a:p>
        </p:txBody>
      </p:sp>
      <p:pic>
        <p:nvPicPr>
          <p:cNvPr id="6" name="Picture 5" descr="AtliQ Technologies · GitHub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15370" y="5715016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82" y="500042"/>
            <a:ext cx="7929618" cy="5824558"/>
          </a:xfrm>
        </p:spPr>
        <p:txBody>
          <a:bodyPr/>
          <a:lstStyle/>
          <a:p>
            <a:r>
              <a:rPr lang="en-IN" dirty="0" smtClean="0"/>
              <a:t>Request 6:</a:t>
            </a:r>
          </a:p>
          <a:p>
            <a:pPr algn="just">
              <a:buNone/>
            </a:pPr>
            <a:r>
              <a:rPr lang="en-IN" dirty="0" smtClean="0"/>
              <a:t>	</a:t>
            </a:r>
            <a:r>
              <a:rPr lang="en-IN" sz="2000" dirty="0" smtClean="0"/>
              <a:t>Top 5 customers who received an average high </a:t>
            </a:r>
            <a:r>
              <a:rPr lang="en-IN" sz="2000" dirty="0" err="1" smtClean="0"/>
              <a:t>pre_invoice_discount_pct</a:t>
            </a:r>
            <a:r>
              <a:rPr lang="en-IN" sz="2000" dirty="0" smtClean="0"/>
              <a:t>  for the fiscal year 2021 and in the Indian market.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rcRect l="3612" t="31833" r="76936" b="47637"/>
          <a:stretch>
            <a:fillRect/>
          </a:stretch>
        </p:blipFill>
        <p:spPr bwMode="auto">
          <a:xfrm>
            <a:off x="1500166" y="2143116"/>
            <a:ext cx="4857784" cy="23574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500034" y="4786322"/>
            <a:ext cx="75724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en-IN" dirty="0" smtClean="0"/>
              <a:t>In the Indian market, </a:t>
            </a:r>
            <a:r>
              <a:rPr lang="en-IN" dirty="0" err="1" smtClean="0"/>
              <a:t>Flipkart</a:t>
            </a:r>
            <a:r>
              <a:rPr lang="en-IN" dirty="0" smtClean="0"/>
              <a:t> has received the highest average discount percentage  of 30.83.</a:t>
            </a:r>
          </a:p>
          <a:p>
            <a:pPr algn="just">
              <a:buFont typeface="Arial" pitchFamily="34" charset="0"/>
              <a:buChar char="•"/>
            </a:pPr>
            <a:endParaRPr lang="en-IN" dirty="0" smtClean="0"/>
          </a:p>
          <a:p>
            <a:pPr algn="just">
              <a:buFont typeface="Arial" pitchFamily="34" charset="0"/>
              <a:buChar char="•"/>
            </a:pPr>
            <a:r>
              <a:rPr lang="en-IN" dirty="0" smtClean="0"/>
              <a:t>Following closely are </a:t>
            </a:r>
            <a:r>
              <a:rPr lang="en-IN" dirty="0" err="1" smtClean="0"/>
              <a:t>Viveks</a:t>
            </a:r>
            <a:r>
              <a:rPr lang="en-IN" dirty="0" smtClean="0"/>
              <a:t>, </a:t>
            </a:r>
            <a:r>
              <a:rPr lang="en-IN" dirty="0" err="1" smtClean="0"/>
              <a:t>Ezone</a:t>
            </a:r>
            <a:r>
              <a:rPr lang="en-IN" dirty="0" smtClean="0"/>
              <a:t>, </a:t>
            </a:r>
            <a:r>
              <a:rPr lang="en-IN" dirty="0" err="1" smtClean="0"/>
              <a:t>Croma</a:t>
            </a:r>
            <a:r>
              <a:rPr lang="en-IN" dirty="0" smtClean="0"/>
              <a:t>  and Amazon.</a:t>
            </a:r>
          </a:p>
          <a:p>
            <a:pPr algn="just">
              <a:buFont typeface="Arial" pitchFamily="34" charset="0"/>
              <a:buChar char="•"/>
            </a:pPr>
            <a:endParaRPr lang="en-IN" dirty="0" smtClean="0"/>
          </a:p>
          <a:p>
            <a:pPr algn="just">
              <a:buFont typeface="Arial" pitchFamily="34" charset="0"/>
              <a:buChar char="•"/>
            </a:pPr>
            <a:r>
              <a:rPr lang="en-IN" dirty="0" smtClean="0"/>
              <a:t>The top 5 customers are Retailers </a:t>
            </a:r>
          </a:p>
          <a:p>
            <a:endParaRPr lang="en-US" dirty="0"/>
          </a:p>
        </p:txBody>
      </p:sp>
      <p:pic>
        <p:nvPicPr>
          <p:cNvPr id="7" name="Picture 6" descr="AtliQ Technologies · GitHub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8215370" y="5786454"/>
            <a:ext cx="928662" cy="1071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pulent">
  <a:themeElements>
    <a:clrScheme name="Custom 2">
      <a:dk1>
        <a:srgbClr val="F0D7EB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pulent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50000" t="50000" r="50000" b="50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80000"/>
              </a:schemeClr>
              <a:schemeClr val="phClr">
                <a:tint val="500"/>
                <a:satMod val="150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Opulent</Template>
  <TotalTime>5689</TotalTime>
  <Words>659</Words>
  <Application>Microsoft Office PowerPoint</Application>
  <PresentationFormat>On-screen Show (4:3)</PresentationFormat>
  <Paragraphs>105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Opulent</vt:lpstr>
      <vt:lpstr>Consumer Goods  -Adhoc REQUESTS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Consumer Goods  -Adhoc Insights</dc:title>
  <dc:creator>rakes</dc:creator>
  <cp:lastModifiedBy>rakes</cp:lastModifiedBy>
  <cp:revision>308</cp:revision>
  <dcterms:created xsi:type="dcterms:W3CDTF">2023-02-08T11:09:37Z</dcterms:created>
  <dcterms:modified xsi:type="dcterms:W3CDTF">2023-02-24T06:39:04Z</dcterms:modified>
</cp:coreProperties>
</file>

<file path=docProps/thumbnail.jpeg>
</file>